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10080625"/>
  <p:notesSz cx="6735763" cy="9872663"/>
  <p:defaultTextStyle>
    <a:defPPr>
      <a:defRPr lang="ja-JP"/>
    </a:defPPr>
    <a:lvl1pPr marL="0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93730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8746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8119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7492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6865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62382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456112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949842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65" autoAdjust="0"/>
  </p:normalViewPr>
  <p:slideViewPr>
    <p:cSldViewPr>
      <p:cViewPr>
        <p:scale>
          <a:sx n="100" d="100"/>
          <a:sy n="100" d="100"/>
        </p:scale>
        <p:origin x="-365" y="1958"/>
      </p:cViewPr>
      <p:guideLst>
        <p:guide orient="horz" pos="3175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31530"/>
            <a:ext cx="6120765" cy="216080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712354"/>
            <a:ext cx="504063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038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16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39034"/>
            <a:ext cx="1215152" cy="11466711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4" y="539034"/>
            <a:ext cx="3525441" cy="11466711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87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56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77735"/>
            <a:ext cx="6120765" cy="2002124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72600"/>
            <a:ext cx="6120765" cy="220513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7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4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1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9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6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3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61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8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75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4" y="3136195"/>
            <a:ext cx="2370296" cy="886955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136195"/>
            <a:ext cx="2370296" cy="886955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1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256474"/>
            <a:ext cx="318164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196864"/>
            <a:ext cx="318164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256474"/>
            <a:ext cx="318289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196864"/>
            <a:ext cx="318289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15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208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47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01359"/>
            <a:ext cx="2369047" cy="170810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2" y="401359"/>
            <a:ext cx="4025504" cy="860353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5" y="2109465"/>
            <a:ext cx="2369047" cy="6895429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11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56438"/>
            <a:ext cx="4320540" cy="8330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900722"/>
            <a:ext cx="4320540" cy="6048375"/>
          </a:xfrm>
        </p:spPr>
        <p:txBody>
          <a:bodyPr/>
          <a:lstStyle>
            <a:lvl1pPr marL="0" indent="0">
              <a:buNone/>
              <a:defRPr sz="3500"/>
            </a:lvl1pPr>
            <a:lvl2pPr marL="493730" indent="0">
              <a:buNone/>
              <a:defRPr sz="3000"/>
            </a:lvl2pPr>
            <a:lvl3pPr marL="987461" indent="0">
              <a:buNone/>
              <a:defRPr sz="2600"/>
            </a:lvl3pPr>
            <a:lvl4pPr marL="1481191" indent="0">
              <a:buNone/>
              <a:defRPr sz="2200"/>
            </a:lvl4pPr>
            <a:lvl5pPr marL="1974921" indent="0">
              <a:buNone/>
              <a:defRPr sz="2200"/>
            </a:lvl5pPr>
            <a:lvl6pPr marL="2468651" indent="0">
              <a:buNone/>
              <a:defRPr sz="2200"/>
            </a:lvl6pPr>
            <a:lvl7pPr marL="2962382" indent="0">
              <a:buNone/>
              <a:defRPr sz="2200"/>
            </a:lvl7pPr>
            <a:lvl8pPr marL="3456112" indent="0">
              <a:buNone/>
              <a:defRPr sz="2200"/>
            </a:lvl8pPr>
            <a:lvl9pPr marL="3949842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89491"/>
            <a:ext cx="4320540" cy="1183072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93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  <a:prstGeom prst="rect">
            <a:avLst/>
          </a:prstGeom>
        </p:spPr>
        <p:txBody>
          <a:bodyPr vert="horz" lIns="98746" tIns="49373" rIns="98746" bIns="4937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52148"/>
            <a:ext cx="6480810" cy="665274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BC0E4-9B16-43B9-ADB3-A07FCD9C5A6B}" type="datetimeFigureOut">
              <a:rPr kumimoji="1" lang="ja-JP" altLang="en-US" smtClean="0"/>
              <a:t>2016/2/17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343247"/>
            <a:ext cx="2280285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5C14F-417B-4E7F-B81B-25A9899945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81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7461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98" indent="-370298" algn="l" defTabSz="987461" rtl="0" eaLnBrk="1" latinLnBrk="0" hangingPunct="1">
        <a:spcBef>
          <a:spcPct val="20000"/>
        </a:spcBef>
        <a:buFont typeface="Arial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312" indent="-308581" algn="l" defTabSz="987461" rtl="0" eaLnBrk="1" latinLnBrk="0" hangingPunct="1">
        <a:spcBef>
          <a:spcPct val="20000"/>
        </a:spcBef>
        <a:buFont typeface="Arial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326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8056" indent="-246865" algn="l" defTabSz="987461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786" indent="-246865" algn="l" defTabSz="987461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51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4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97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0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-EF\AppData\Local\Microsoft\Windows\Temporary Internet Files\Content.IE5\BOD7M49T\cc-library010010068-thum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13" y="5904408"/>
            <a:ext cx="7018764" cy="4893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-EF\AppData\Local\Microsoft\Windows\Temporary Internet Files\Content.IE5\D78DAWNJ\lgi01a20140713030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24" y="-1008360"/>
            <a:ext cx="65024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8" y="8832576"/>
            <a:ext cx="7056784" cy="116998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56846" y="71760"/>
            <a:ext cx="1473886" cy="360040"/>
          </a:xfrm>
        </p:spPr>
        <p:txBody>
          <a:bodyPr>
            <a:normAutofit/>
          </a:bodyPr>
          <a:lstStyle/>
          <a:p>
            <a:r>
              <a:rPr lang="ja-JP" altLang="en-US" sz="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静岡市こころの健康センター</a:t>
            </a:r>
            <a:r>
              <a:rPr lang="en-US" altLang="ja-JP" sz="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こころの健康づくり事業</a:t>
            </a:r>
            <a:endParaRPr lang="ja-JP" altLang="en-US" sz="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2194773" y="5506553"/>
            <a:ext cx="4309679" cy="158767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127038" y="2642860"/>
            <a:ext cx="6950604" cy="1048732"/>
            <a:chOff x="188482" y="2462840"/>
            <a:chExt cx="6950604" cy="1048732"/>
          </a:xfrm>
        </p:grpSpPr>
        <p:sp>
          <p:nvSpPr>
            <p:cNvPr id="7" name="サブタイトル 2"/>
            <p:cNvSpPr txBox="1">
              <a:spLocks/>
            </p:cNvSpPr>
            <p:nvPr/>
          </p:nvSpPr>
          <p:spPr>
            <a:xfrm>
              <a:off x="188482" y="2462840"/>
              <a:ext cx="6950604" cy="648072"/>
            </a:xfrm>
            <a:prstGeom prst="rect">
              <a:avLst/>
            </a:prstGeom>
            <a:solidFill>
              <a:schemeClr val="bg1">
                <a:alpha val="67000"/>
              </a:schemeClr>
            </a:solidFill>
          </p:spPr>
          <p:txBody>
            <a:bodyPr vert="horz" lIns="98746" tIns="49373" rIns="98746" bIns="49373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Bef>
                  <a:spcPts val="0"/>
                </a:spcBef>
              </a:pPr>
              <a:r>
                <a:rPr lang="ja-JP" altLang="en-US" sz="4800" b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私を語る</a:t>
              </a:r>
              <a:r>
                <a:rPr lang="ja-JP" altLang="en-US" sz="1800" b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</a:t>
              </a:r>
              <a:r>
                <a:rPr lang="ja-JP" altLang="en-US" sz="4800" b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社会が変わる</a:t>
              </a:r>
              <a:endParaRPr lang="ja-JP" altLang="en-US" sz="4800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19" name="サブタイトル 2"/>
            <p:cNvSpPr txBox="1">
              <a:spLocks/>
            </p:cNvSpPr>
            <p:nvPr/>
          </p:nvSpPr>
          <p:spPr>
            <a:xfrm>
              <a:off x="623520" y="3151532"/>
              <a:ext cx="6123645" cy="288032"/>
            </a:xfrm>
            <a:prstGeom prst="rect">
              <a:avLst/>
            </a:prstGeom>
          </p:spPr>
          <p:txBody>
            <a:bodyPr vert="horz" lIns="98746" tIns="49373" rIns="98746" bIns="49373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ja-JP" sz="1600" dirty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アディクションの問題から</a:t>
              </a:r>
              <a:r>
                <a:rPr lang="ja-JP" altLang="ja-JP" sz="800" dirty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</a:t>
              </a:r>
              <a:r>
                <a:rPr lang="ja-JP" altLang="ja-JP" sz="1600" dirty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地域に“語る場”があることを考える</a:t>
              </a:r>
              <a:endParaRPr lang="ja-JP" altLang="en-US" sz="16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20" name="サブタイトル 2"/>
            <p:cNvSpPr txBox="1">
              <a:spLocks/>
            </p:cNvSpPr>
            <p:nvPr/>
          </p:nvSpPr>
          <p:spPr>
            <a:xfrm>
              <a:off x="389500" y="3079524"/>
              <a:ext cx="468041" cy="432048"/>
            </a:xfrm>
            <a:prstGeom prst="rect">
              <a:avLst/>
            </a:prstGeom>
          </p:spPr>
          <p:txBody>
            <a:bodyPr vert="horz" lIns="98746" tIns="49373" rIns="98746" bIns="49373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2000" dirty="0" smtClean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～</a:t>
              </a:r>
              <a:endParaRPr lang="ja-JP" altLang="en-US" sz="20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sp>
          <p:nvSpPr>
            <p:cNvPr id="21" name="サブタイトル 2"/>
            <p:cNvSpPr txBox="1">
              <a:spLocks/>
            </p:cNvSpPr>
            <p:nvPr/>
          </p:nvSpPr>
          <p:spPr>
            <a:xfrm>
              <a:off x="6565896" y="3079524"/>
              <a:ext cx="468041" cy="432048"/>
            </a:xfrm>
            <a:prstGeom prst="rect">
              <a:avLst/>
            </a:prstGeom>
          </p:spPr>
          <p:txBody>
            <a:bodyPr vert="horz" lIns="98746" tIns="49373" rIns="98746" bIns="49373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2000" dirty="0" smtClean="0">
                  <a:solidFill>
                    <a:schemeClr val="tx1"/>
                  </a:solidFill>
                  <a:latin typeface="HG丸ｺﾞｼｯｸM-PRO" pitchFamily="50" charset="-128"/>
                  <a:ea typeface="HG丸ｺﾞｼｯｸM-PRO" pitchFamily="50" charset="-128"/>
                </a:rPr>
                <a:t>～</a:t>
              </a:r>
              <a:endParaRPr lang="ja-JP" altLang="en-US" sz="20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</p:grp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28" y="8967385"/>
            <a:ext cx="838200" cy="93027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正方形/長方形 22"/>
          <p:cNvSpPr/>
          <p:nvPr/>
        </p:nvSpPr>
        <p:spPr>
          <a:xfrm>
            <a:off x="1018327" y="8817624"/>
            <a:ext cx="2989515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ja-JP" spc="-100" dirty="0">
                <a:latin typeface="HGP創英角ｺﾞｼｯｸUB" pitchFamily="50" charset="-128"/>
                <a:ea typeface="HGP創英角ｺﾞｼｯｸUB" pitchFamily="50" charset="-128"/>
              </a:rPr>
              <a:t>静岡市こころの健康</a:t>
            </a:r>
            <a:r>
              <a:rPr lang="ja-JP" altLang="ja-JP" spc="-100" dirty="0" smtClean="0">
                <a:latin typeface="HGP創英角ｺﾞｼｯｸUB" pitchFamily="50" charset="-128"/>
                <a:ea typeface="HGP創英角ｺﾞｼｯｸUB" pitchFamily="50" charset="-128"/>
              </a:rPr>
              <a:t>センター</a:t>
            </a:r>
            <a:r>
              <a:rPr lang="en-US" altLang="ja-JP" spc="-100" dirty="0" smtClean="0">
                <a:latin typeface="HGP創英角ｺﾞｼｯｸUB" pitchFamily="50" charset="-128"/>
                <a:ea typeface="HGP創英角ｺﾞｼｯｸUB" pitchFamily="50" charset="-128"/>
              </a:rPr>
              <a:t>TEL</a:t>
            </a:r>
            <a:r>
              <a:rPr lang="ja-JP" altLang="ja-JP" spc="-100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en-US" altLang="ja-JP" spc="-100" dirty="0" smtClean="0">
                <a:latin typeface="HGP創英角ｺﾞｼｯｸUB" pitchFamily="50" charset="-128"/>
                <a:ea typeface="HGP創英角ｺﾞｼｯｸUB" pitchFamily="50" charset="-128"/>
              </a:rPr>
              <a:t>054-262-3011</a:t>
            </a:r>
          </a:p>
          <a:p>
            <a:pPr algn="ctr"/>
            <a:r>
              <a:rPr lang="en-US" altLang="ja-JP" spc="-100" dirty="0" smtClean="0">
                <a:latin typeface="HGP創英角ｺﾞｼｯｸUB" pitchFamily="50" charset="-128"/>
                <a:ea typeface="HGP創英角ｺﾞｼｯｸUB" pitchFamily="50" charset="-128"/>
              </a:rPr>
              <a:t>FAX</a:t>
            </a:r>
            <a:r>
              <a:rPr lang="ja-JP" altLang="ja-JP" spc="-100" dirty="0"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en-US" altLang="ja-JP" spc="-100" dirty="0" smtClean="0">
                <a:latin typeface="HGP創英角ｺﾞｼｯｸUB" pitchFamily="50" charset="-128"/>
                <a:ea typeface="HGP創英角ｺﾞｼｯｸUB" pitchFamily="50" charset="-128"/>
              </a:rPr>
              <a:t>054-262-3060</a:t>
            </a:r>
          </a:p>
          <a:p>
            <a:pPr algn="ctr"/>
            <a:r>
              <a:rPr lang="ja-JP" altLang="ja-JP" sz="1400" spc="-100" dirty="0" smtClean="0"/>
              <a:t>〒</a:t>
            </a:r>
            <a:r>
              <a:rPr lang="en-US" altLang="ja-JP" sz="1400" spc="-100" dirty="0"/>
              <a:t>420-0821</a:t>
            </a:r>
            <a:r>
              <a:rPr lang="ja-JP" altLang="ja-JP" sz="1400" spc="-100" dirty="0"/>
              <a:t>　静岡市葵区柚木</a:t>
            </a:r>
            <a:r>
              <a:rPr lang="en-US" altLang="ja-JP" sz="1400" spc="-100" dirty="0"/>
              <a:t>240</a:t>
            </a:r>
            <a:endParaRPr lang="ja-JP" altLang="ja-JP" sz="1400" spc="-100" dirty="0"/>
          </a:p>
        </p:txBody>
      </p:sp>
      <p:sp>
        <p:nvSpPr>
          <p:cNvPr id="24" name="正方形/長方形 23"/>
          <p:cNvSpPr/>
          <p:nvPr/>
        </p:nvSpPr>
        <p:spPr>
          <a:xfrm>
            <a:off x="3916176" y="8940734"/>
            <a:ext cx="3096344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900" spc="-70" dirty="0">
                <a:latin typeface="HG丸ｺﾞｼｯｸM-PRO" pitchFamily="50" charset="-128"/>
                <a:ea typeface="HG丸ｺﾞｼｯｸM-PRO" pitchFamily="50" charset="-128"/>
              </a:rPr>
              <a:t>こころの健康保持増進、精神障がいのある人の福祉の推進を図るために都道府県・政令指定都市に設置される精神保健福祉センターです。</a:t>
            </a:r>
          </a:p>
          <a:p>
            <a:r>
              <a:rPr lang="ja-JP" altLang="ja-JP" sz="900" spc="-70" dirty="0">
                <a:latin typeface="HG丸ｺﾞｼｯｸM-PRO" pitchFamily="50" charset="-128"/>
                <a:ea typeface="HG丸ｺﾞｼｯｸM-PRO" pitchFamily="50" charset="-128"/>
              </a:rPr>
              <a:t>静岡市こころの健康センターでは、精神保健福祉に関する相談対応・助言などのほか、ストレスやうつ病の対策に重点を置き、うつ病デイケアや講座などを行っています</a:t>
            </a:r>
            <a:r>
              <a:rPr lang="ja-JP" altLang="ja-JP" sz="1000" spc="-70" dirty="0">
                <a:latin typeface="HG丸ｺﾞｼｯｸM-PRO" pitchFamily="50" charset="-128"/>
                <a:ea typeface="HG丸ｺﾞｼｯｸM-PRO" pitchFamily="50" charset="-128"/>
              </a:rPr>
              <a:t>。</a:t>
            </a:r>
          </a:p>
        </p:txBody>
      </p:sp>
      <p:sp>
        <p:nvSpPr>
          <p:cNvPr id="28" name="サブタイトル 2"/>
          <p:cNvSpPr txBox="1">
            <a:spLocks/>
          </p:cNvSpPr>
          <p:nvPr/>
        </p:nvSpPr>
        <p:spPr>
          <a:xfrm>
            <a:off x="328056" y="5688384"/>
            <a:ext cx="2741776" cy="933112"/>
          </a:xfrm>
          <a:prstGeom prst="rect">
            <a:avLst/>
          </a:prstGeom>
        </p:spPr>
        <p:txBody>
          <a:bodyPr vert="horz" lIns="98746" tIns="49373" rIns="98746" bIns="49373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静岡市こころの健康センター</a:t>
            </a:r>
            <a:endParaRPr lang="en-US" altLang="ja-JP" sz="2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17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２階　研修室</a:t>
            </a:r>
            <a:endParaRPr lang="en-US" altLang="ja-JP" sz="17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9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静岡市葵区柚木</a:t>
            </a:r>
            <a:r>
              <a:rPr lang="en-US" altLang="ja-JP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240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番地</a:t>
            </a:r>
            <a:endParaRPr lang="en-US" altLang="ja-JP" sz="16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静岡市急病センター２階</a:t>
            </a:r>
            <a:endParaRPr lang="ja-JP" altLang="en-US" sz="16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9" name="サブタイトル 2"/>
          <p:cNvSpPr txBox="1">
            <a:spLocks/>
          </p:cNvSpPr>
          <p:nvPr/>
        </p:nvSpPr>
        <p:spPr>
          <a:xfrm>
            <a:off x="3591895" y="7021654"/>
            <a:ext cx="2542948" cy="325532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日本大学文理学部社会学科　</a:t>
            </a:r>
            <a:r>
              <a:rPr lang="ja-JP" altLang="en-US" sz="14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中村英代</a:t>
            </a:r>
            <a:r>
              <a:rPr lang="ja-JP" altLang="en-US" sz="9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氏</a:t>
            </a:r>
            <a:endParaRPr lang="en-US" altLang="ja-JP" sz="9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715963" algn="l"/>
            <a:endParaRPr lang="ja-JP" altLang="en-US" sz="11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250050" y="4107221"/>
            <a:ext cx="2671870" cy="1236779"/>
            <a:chOff x="250050" y="4271521"/>
            <a:chExt cx="2671870" cy="1236779"/>
          </a:xfrm>
        </p:grpSpPr>
        <p:sp>
          <p:nvSpPr>
            <p:cNvPr id="27" name="サブタイトル 2"/>
            <p:cNvSpPr txBox="1">
              <a:spLocks/>
            </p:cNvSpPr>
            <p:nvPr/>
          </p:nvSpPr>
          <p:spPr>
            <a:xfrm>
              <a:off x="452370" y="4271521"/>
              <a:ext cx="799662" cy="272356"/>
            </a:xfrm>
            <a:prstGeom prst="rect">
              <a:avLst/>
            </a:prstGeom>
          </p:spPr>
          <p:txBody>
            <a:bodyPr vert="horz" lIns="98746" tIns="49373" rIns="98746" bIns="49373" rtlCol="0">
              <a:normAutofit fontScale="925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Aft>
                  <a:spcPts val="600"/>
                </a:spcAft>
              </a:pPr>
              <a:r>
                <a:rPr lang="ja-JP" altLang="en-US" sz="1200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平成</a:t>
              </a:r>
              <a:r>
                <a:rPr lang="en-US" altLang="ja-JP" sz="1200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28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年</a:t>
              </a:r>
              <a:endParaRPr lang="ja-JP" altLang="en-US" sz="12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31" name="サブタイトル 2"/>
            <p:cNvSpPr txBox="1">
              <a:spLocks/>
            </p:cNvSpPr>
            <p:nvPr/>
          </p:nvSpPr>
          <p:spPr>
            <a:xfrm>
              <a:off x="410169" y="4443015"/>
              <a:ext cx="2091396" cy="698171"/>
            </a:xfrm>
            <a:prstGeom prst="rect">
              <a:avLst/>
            </a:prstGeom>
          </p:spPr>
          <p:txBody>
            <a:bodyPr vert="horz" lIns="98746" tIns="49373" rIns="98746" bIns="49373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Aft>
                  <a:spcPts val="600"/>
                </a:spcAft>
              </a:pPr>
              <a:r>
                <a:rPr lang="en-US" altLang="ja-JP" sz="4800" b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3</a:t>
              </a:r>
              <a:r>
                <a:rPr lang="en-US" altLang="ja-JP" sz="4800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/</a:t>
              </a:r>
              <a:r>
                <a:rPr lang="en-US" altLang="ja-JP" sz="4800" b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28</a:t>
              </a:r>
              <a:endParaRPr lang="ja-JP" altLang="en-US" sz="48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32" name="サブタイトル 2"/>
            <p:cNvSpPr txBox="1">
              <a:spLocks/>
            </p:cNvSpPr>
            <p:nvPr/>
          </p:nvSpPr>
          <p:spPr>
            <a:xfrm>
              <a:off x="250050" y="4977527"/>
              <a:ext cx="2671870" cy="530773"/>
            </a:xfrm>
            <a:prstGeom prst="rect">
              <a:avLst/>
            </a:prstGeom>
          </p:spPr>
          <p:txBody>
            <a:bodyPr vert="horz" lIns="98746" tIns="49373" rIns="98746" bIns="49373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82563" algn="l">
                <a:spcBef>
                  <a:spcPts val="0"/>
                </a:spcBef>
              </a:pPr>
              <a:r>
                <a:rPr lang="en-US" altLang="ja-JP" sz="2800" dirty="0" smtClean="0">
                  <a:solidFill>
                    <a:schemeClr val="tx1"/>
                  </a:solidFill>
                  <a:latin typeface="+mn-ea"/>
                </a:rPr>
                <a:t>13</a:t>
              </a:r>
              <a:r>
                <a:rPr lang="ja-JP" altLang="en-US" sz="2800" dirty="0" smtClean="0">
                  <a:solidFill>
                    <a:schemeClr val="tx1"/>
                  </a:solidFill>
                  <a:latin typeface="+mn-ea"/>
                </a:rPr>
                <a:t>：</a:t>
              </a:r>
              <a:r>
                <a:rPr lang="en-US" altLang="ja-JP" sz="2800" dirty="0" smtClean="0">
                  <a:solidFill>
                    <a:schemeClr val="tx1"/>
                  </a:solidFill>
                  <a:latin typeface="+mn-ea"/>
                </a:rPr>
                <a:t>30</a:t>
              </a:r>
              <a:r>
                <a:rPr lang="ja-JP" altLang="en-US" sz="2800" dirty="0" smtClean="0">
                  <a:solidFill>
                    <a:schemeClr val="tx1"/>
                  </a:solidFill>
                  <a:latin typeface="+mn-ea"/>
                </a:rPr>
                <a:t>～</a:t>
              </a:r>
              <a:r>
                <a:rPr lang="en-US" altLang="ja-JP" sz="2800" dirty="0" smtClean="0">
                  <a:solidFill>
                    <a:schemeClr val="tx1"/>
                  </a:solidFill>
                  <a:latin typeface="+mn-ea"/>
                </a:rPr>
                <a:t>16</a:t>
              </a:r>
              <a:r>
                <a:rPr lang="ja-JP" altLang="en-US" sz="2800" dirty="0" smtClean="0">
                  <a:solidFill>
                    <a:schemeClr val="tx1"/>
                  </a:solidFill>
                  <a:latin typeface="+mn-ea"/>
                </a:rPr>
                <a:t>：</a:t>
              </a:r>
              <a:r>
                <a:rPr lang="en-US" altLang="ja-JP" sz="2800" dirty="0" smtClean="0">
                  <a:solidFill>
                    <a:schemeClr val="tx1"/>
                  </a:solidFill>
                  <a:latin typeface="+mn-ea"/>
                </a:rPr>
                <a:t>30</a:t>
              </a:r>
              <a:endParaRPr lang="ja-JP" altLang="en-US" sz="28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2161637" y="4543877"/>
              <a:ext cx="613589" cy="4964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sz="3600" b="1" dirty="0" smtClean="0">
                  <a:solidFill>
                    <a:schemeClr val="tx1"/>
                  </a:solidFill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月</a:t>
              </a:r>
              <a:endParaRPr kumimoji="1" lang="ja-JP" altLang="en-US" sz="3600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</p:txBody>
        </p:sp>
      </p:grpSp>
      <p:sp>
        <p:nvSpPr>
          <p:cNvPr id="33" name="サブタイトル 2"/>
          <p:cNvSpPr txBox="1">
            <a:spLocks/>
          </p:cNvSpPr>
          <p:nvPr/>
        </p:nvSpPr>
        <p:spPr>
          <a:xfrm>
            <a:off x="516416" y="3839180"/>
            <a:ext cx="2365057" cy="25986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8746" tIns="49373" rIns="98746" bIns="49373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/>
            <a:r>
              <a:rPr lang="ja-JP" alt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　時</a:t>
            </a:r>
            <a:endParaRPr lang="ja-JP" altLang="en-US" sz="12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4" name="サブタイトル 2"/>
          <p:cNvSpPr txBox="1">
            <a:spLocks/>
          </p:cNvSpPr>
          <p:nvPr/>
        </p:nvSpPr>
        <p:spPr>
          <a:xfrm>
            <a:off x="527921" y="5376620"/>
            <a:ext cx="2365057" cy="25986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8746" tIns="49373" rIns="98746" bIns="49373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/>
            <a:r>
              <a:rPr lang="ja-JP" alt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会　場</a:t>
            </a:r>
            <a:endParaRPr lang="ja-JP" altLang="en-US" sz="12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5" name="サブタイトル 2"/>
          <p:cNvSpPr txBox="1">
            <a:spLocks/>
          </p:cNvSpPr>
          <p:nvPr/>
        </p:nvSpPr>
        <p:spPr>
          <a:xfrm>
            <a:off x="3187659" y="6696496"/>
            <a:ext cx="3498062" cy="25986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8746" tIns="49373" rIns="98746" bIns="49373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/>
            <a:r>
              <a:rPr lang="ja-JP" alt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講　師</a:t>
            </a:r>
            <a:endParaRPr lang="ja-JP" altLang="en-US" sz="12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6" name="サブタイトル 2"/>
          <p:cNvSpPr txBox="1">
            <a:spLocks/>
          </p:cNvSpPr>
          <p:nvPr/>
        </p:nvSpPr>
        <p:spPr>
          <a:xfrm>
            <a:off x="3533700" y="7272560"/>
            <a:ext cx="2542948" cy="50405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algn="l"/>
            <a:r>
              <a:rPr lang="ja-JP" altLang="en-US" sz="8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専門</a:t>
            </a:r>
            <a:r>
              <a:rPr lang="ja-JP" altLang="en-US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は社会学（臨床社会学など）。摂食障害や薬物依存症などの依存症全般を研究対象としている。著書に</a:t>
            </a:r>
            <a:r>
              <a:rPr lang="en-US" altLang="ja-JP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『</a:t>
            </a:r>
            <a:r>
              <a:rPr lang="ja-JP" altLang="en-US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摂食障害の語り</a:t>
            </a:r>
            <a:r>
              <a:rPr lang="en-US" altLang="ja-JP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』『</a:t>
            </a:r>
            <a:r>
              <a:rPr lang="ja-JP" altLang="en-US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ダルクの日々</a:t>
            </a:r>
            <a:r>
              <a:rPr lang="en-US" altLang="ja-JP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』</a:t>
            </a:r>
            <a:r>
              <a:rPr lang="ja-JP" altLang="en-US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など</a:t>
            </a:r>
            <a:endParaRPr lang="ja-JP" altLang="en-US" sz="8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0" name="サブタイトル 2"/>
          <p:cNvSpPr txBox="1">
            <a:spLocks/>
          </p:cNvSpPr>
          <p:nvPr/>
        </p:nvSpPr>
        <p:spPr>
          <a:xfrm>
            <a:off x="486644" y="6679215"/>
            <a:ext cx="1194034" cy="25986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8746" tIns="49373" rIns="98746" bIns="49373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対象・定員</a:t>
            </a:r>
            <a:endParaRPr lang="ja-JP" altLang="en-US" sz="1200" b="1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7" name="サブタイトル 2"/>
          <p:cNvSpPr txBox="1">
            <a:spLocks/>
          </p:cNvSpPr>
          <p:nvPr/>
        </p:nvSpPr>
        <p:spPr>
          <a:xfrm>
            <a:off x="1750988" y="6679215"/>
            <a:ext cx="1194034" cy="25986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8746" tIns="49373" rIns="98746" bIns="49373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spc="-100" dirty="0" smtClean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参加費・申込み</a:t>
            </a:r>
            <a:endParaRPr lang="ja-JP" altLang="en-US" sz="1200" b="1" spc="-100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8" name="サブタイトル 2"/>
          <p:cNvSpPr txBox="1">
            <a:spLocks/>
          </p:cNvSpPr>
          <p:nvPr/>
        </p:nvSpPr>
        <p:spPr>
          <a:xfrm>
            <a:off x="476141" y="6957868"/>
            <a:ext cx="1215040" cy="1106780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依存症や摂食障害などの回復に</a:t>
            </a:r>
            <a:endParaRPr lang="en-US" altLang="ja-JP" sz="10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関心のある方</a:t>
            </a:r>
            <a:endParaRPr lang="en-US" altLang="ja-JP" sz="10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ja-JP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50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人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程度</a:t>
            </a:r>
            <a:endParaRPr lang="ja-JP" altLang="en-US" sz="10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9" name="サブタイトル 2"/>
          <p:cNvSpPr txBox="1">
            <a:spLocks/>
          </p:cNvSpPr>
          <p:nvPr/>
        </p:nvSpPr>
        <p:spPr>
          <a:xfrm>
            <a:off x="1747917" y="6957868"/>
            <a:ext cx="1215040" cy="460214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ja-JP" altLang="en-US" sz="16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無料</a:t>
            </a:r>
            <a:endParaRPr lang="ja-JP" altLang="en-US" sz="16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0" name="サブタイトル 2"/>
          <p:cNvSpPr txBox="1">
            <a:spLocks/>
          </p:cNvSpPr>
          <p:nvPr/>
        </p:nvSpPr>
        <p:spPr>
          <a:xfrm>
            <a:off x="1689958" y="7329460"/>
            <a:ext cx="1329831" cy="80719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当日お越しいただいても大丈夫ですが、人数</a:t>
            </a:r>
            <a:r>
              <a:rPr lang="ja-JP" altLang="en-US" sz="80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把握</a:t>
            </a:r>
            <a:r>
              <a:rPr lang="ja-JP" altLang="en-US" sz="8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のため事前に、下記あてに御連絡いただけると助かります。</a:t>
            </a:r>
            <a:endParaRPr lang="ja-JP" altLang="en-US" sz="8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1" name="サブタイトル 2"/>
          <p:cNvSpPr txBox="1">
            <a:spLocks/>
          </p:cNvSpPr>
          <p:nvPr/>
        </p:nvSpPr>
        <p:spPr>
          <a:xfrm>
            <a:off x="2921920" y="3868440"/>
            <a:ext cx="3907134" cy="2645048"/>
          </a:xfrm>
          <a:prstGeom prst="rect">
            <a:avLst/>
          </a:prstGeom>
        </p:spPr>
        <p:txBody>
          <a:bodyPr vert="horz" lIns="98746" tIns="49373" rIns="98746" bIns="49373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algn="l"/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やめようと思ってもやめられない習慣にハマってしまう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/>
            <a:r>
              <a:rPr lang="en-US" altLang="ja-JP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…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アディクションの問題に向き合うとき、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/>
            <a:r>
              <a:rPr lang="ja-JP" altLang="en-US" sz="105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自分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の経験を語ったり、他の経験者の語りを聞いたりする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/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ことが勧められます。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>
              <a:lnSpc>
                <a:spcPts val="600"/>
              </a:lnSpc>
            </a:pP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>
              <a:tabLst>
                <a:tab pos="92075" algn="l"/>
              </a:tabLst>
            </a:pP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生きづらさを抱える本人として、家族として、支援者として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>
              <a:tabLst>
                <a:tab pos="92075" algn="l"/>
              </a:tabLst>
            </a:pP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語ること</a:t>
            </a:r>
            <a:r>
              <a:rPr lang="en-US" altLang="ja-JP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/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語りを聞くことがどのような意味があるのか</a:t>
            </a:r>
            <a:r>
              <a:rPr lang="en-US" altLang="ja-JP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…</a:t>
            </a:r>
          </a:p>
          <a:p>
            <a:pPr marL="92075" algn="l">
              <a:lnSpc>
                <a:spcPts val="300"/>
              </a:lnSpc>
              <a:tabLst>
                <a:tab pos="92075" algn="l"/>
              </a:tabLst>
            </a:pP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>
              <a:tabLst>
                <a:tab pos="92075" algn="l"/>
              </a:tabLst>
            </a:pP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摂食</a:t>
            </a:r>
            <a:r>
              <a:rPr lang="ja-JP" altLang="en-US" sz="105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障害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や薬物依存症の分野で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>
              <a:tabLst>
                <a:tab pos="92075" algn="l"/>
              </a:tabLst>
            </a:pP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“回復の語り</a:t>
            </a:r>
            <a:r>
              <a:rPr lang="ja-JP" altLang="en-US" sz="105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”</a:t>
            </a:r>
            <a:r>
              <a:rPr lang="ja-JP" altLang="en-US" sz="105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を聞いて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こられた講師のお話をふまえ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>
              <a:tabLst>
                <a:tab pos="92075" algn="l"/>
              </a:tabLst>
            </a:pPr>
            <a:r>
              <a:rPr lang="ja-JP" altLang="en-US" sz="105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みなさん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で考える機会を設けます。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>
              <a:lnSpc>
                <a:spcPts val="300"/>
              </a:lnSpc>
            </a:pPr>
            <a:endParaRPr lang="en-US" altLang="ja-JP" sz="105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/>
            <a:r>
              <a:rPr lang="ja-JP" altLang="en-US" sz="1050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自分を語り、他の人の語りを</a:t>
            </a:r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聞くことを続けることで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/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私たちの身近な社会が変わっていく</a:t>
            </a: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/>
            <a:r>
              <a:rPr lang="ja-JP" altLang="en-US" sz="105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可能性を感じ、共有していきたいと思います。</a:t>
            </a:r>
            <a:endParaRPr lang="en-US" altLang="ja-JP" sz="105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>
              <a:tabLst>
                <a:tab pos="92075" algn="l"/>
              </a:tabLst>
            </a:pPr>
            <a:endParaRPr lang="en-US" altLang="ja-JP" sz="105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92075" algn="l">
              <a:tabLst>
                <a:tab pos="92075" algn="l"/>
              </a:tabLst>
            </a:pPr>
            <a:endParaRPr lang="ja-JP" altLang="en-US" sz="8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6910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331</Words>
  <Application>Microsoft Office PowerPoint</Application>
  <PresentationFormat>ユーザー設定</PresentationFormat>
  <Paragraphs>46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静岡市こころの健康センター こころの健康づくり事業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精神障害者支援者研修事業</dc:title>
  <dc:creator>A-EF</dc:creator>
  <cp:lastModifiedBy>A-EF</cp:lastModifiedBy>
  <cp:revision>58</cp:revision>
  <cp:lastPrinted>2016-02-10T07:26:33Z</cp:lastPrinted>
  <dcterms:created xsi:type="dcterms:W3CDTF">2015-07-30T06:21:23Z</dcterms:created>
  <dcterms:modified xsi:type="dcterms:W3CDTF">2016-02-17T02:18:01Z</dcterms:modified>
</cp:coreProperties>
</file>